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32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12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45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990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721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566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33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79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42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633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CDD1C-1AAD-48AE-90DA-1CCA36DD57E8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00E2A-DF07-4BC5-A2F6-98522B72E3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30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histoclips-stad-in-de-middeleeuwen/#q=steden%20in%20de%20middeleeuw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Paragraaf </a:t>
            </a:r>
            <a:r>
              <a:rPr lang="nl-NL" dirty="0" smtClean="0"/>
              <a:t>4.1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“De steden komen weer tot bloei”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80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De opkomst van handel en ambacht </a:t>
            </a:r>
            <a:r>
              <a:rPr lang="nl-NL" b="1" dirty="0" smtClean="0"/>
              <a:t>die </a:t>
            </a:r>
            <a:r>
              <a:rPr lang="nl-NL" b="1" dirty="0"/>
              <a:t>de basis legde voor het herleven van een agrarisch-urbane samenleving.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38200" y="30285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 smtClean="0">
                <a:hlinkClick r:id="rId2"/>
              </a:rPr>
              <a:t>http://www.schooltv.nl/video/histoclips-stad-in-de-middeleeuwen/#q=steden%20in%20de%20middeleeuwen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797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Oorzaken herleven agrarisch-urbane samenleving = technische vooruitgang + meer kennis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86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i="1" dirty="0" smtClean="0"/>
              <a:t>Grote historische veranderingen beginnen vaak met een ‘revolutietje’ in de landbouw. Voldoende voedsel zorgt namelijk voor andere / nieuwe mogelijkheden (waaronder uitvinding) = specialisatie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ROND 1000</a:t>
            </a:r>
          </a:p>
          <a:p>
            <a:pPr>
              <a:buFontTx/>
              <a:buChar char="-"/>
            </a:pPr>
            <a:r>
              <a:rPr lang="nl-NL" dirty="0" smtClean="0"/>
              <a:t>Terugdringen van woeste (onontgonnen gebieden) gronden. </a:t>
            </a:r>
          </a:p>
          <a:p>
            <a:pPr>
              <a:buFontTx/>
              <a:buChar char="-"/>
            </a:pPr>
            <a:r>
              <a:rPr lang="nl-NL" dirty="0" smtClean="0"/>
              <a:t>Verbetering van de landbouwmethode</a:t>
            </a:r>
          </a:p>
          <a:p>
            <a:pPr lvl="1">
              <a:buFontTx/>
              <a:buChar char="-"/>
            </a:pPr>
            <a:r>
              <a:rPr lang="nl-NL" dirty="0" smtClean="0"/>
              <a:t>Bijv. het gebruik van het drieslagstelsel</a:t>
            </a:r>
          </a:p>
          <a:p>
            <a:pPr>
              <a:buFontTx/>
              <a:buChar char="-"/>
            </a:pPr>
            <a:r>
              <a:rPr lang="nl-NL" dirty="0" smtClean="0"/>
              <a:t>Verbetering van de landbouwtechniek</a:t>
            </a:r>
          </a:p>
          <a:p>
            <a:pPr lvl="1">
              <a:buFontTx/>
              <a:buChar char="-"/>
            </a:pPr>
            <a:r>
              <a:rPr lang="nl-NL" dirty="0" smtClean="0"/>
              <a:t>Bijv. het gebruik van ijzeren ploeg i.p.v. houten ploeg</a:t>
            </a:r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</p:txBody>
      </p:sp>
      <p:sp>
        <p:nvSpPr>
          <p:cNvPr id="6" name="Linkeraccolade 5"/>
          <p:cNvSpPr/>
          <p:nvPr/>
        </p:nvSpPr>
        <p:spPr>
          <a:xfrm rot="16200000">
            <a:off x="5101483" y="874313"/>
            <a:ext cx="612389" cy="8502955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2318197" y="5661808"/>
            <a:ext cx="6529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Ontstaan van een overschot in voedsel. Wat doen we daarmee? </a:t>
            </a:r>
            <a:r>
              <a:rPr lang="nl-NL" dirty="0" smtClean="0">
                <a:sym typeface="Wingdings" panose="05000000000000000000" pitchFamily="2" charset="2"/>
              </a:rPr>
              <a:t> verhandelen op markten. </a:t>
            </a:r>
            <a:endParaRPr lang="nl-NL" dirty="0"/>
          </a:p>
        </p:txBody>
      </p:sp>
      <p:pic>
        <p:nvPicPr>
          <p:cNvPr id="9" name="Afbeelding 8" descr="http://upload.wikimedia.org/wikipedia/commons/thumb/5/58/Drieslagstelsel.png/220px-Drieslagstelse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918" y="3369703"/>
            <a:ext cx="2095500" cy="1638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82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Ontstaan van marktplaatsen / handelsplaatsen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WAAR? </a:t>
            </a:r>
          </a:p>
          <a:p>
            <a:pPr>
              <a:buFontTx/>
              <a:buChar char="-"/>
            </a:pPr>
            <a:r>
              <a:rPr lang="nl-NL" dirty="0" smtClean="0"/>
              <a:t>Bij machtscentra (bijv. een belangrijke kerk of kasteel)</a:t>
            </a:r>
          </a:p>
          <a:p>
            <a:pPr>
              <a:buFontTx/>
              <a:buChar char="-"/>
            </a:pPr>
            <a:r>
              <a:rPr lang="nl-NL" dirty="0" smtClean="0"/>
              <a:t>Bij knooppunten van wegen</a:t>
            </a:r>
          </a:p>
          <a:p>
            <a:pPr>
              <a:buFontTx/>
              <a:buChar char="-"/>
            </a:pPr>
            <a:r>
              <a:rPr lang="nl-NL" dirty="0" smtClean="0"/>
              <a:t>Bij knooppunten van waterwegen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(her)ontstaan van een agrarisch-urbane samenleving met plaats voor (hervonden) beroepssectoren: </a:t>
            </a:r>
          </a:p>
          <a:p>
            <a:pPr>
              <a:buFontTx/>
              <a:buChar char="-"/>
            </a:pPr>
            <a:r>
              <a:rPr lang="nl-NL" dirty="0" smtClean="0"/>
              <a:t>Handel</a:t>
            </a:r>
          </a:p>
          <a:p>
            <a:pPr>
              <a:buFontTx/>
              <a:buChar char="-"/>
            </a:pPr>
            <a:r>
              <a:rPr lang="nl-NL" dirty="0" smtClean="0"/>
              <a:t>Ambacht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Linkeraccolade 3"/>
          <p:cNvSpPr/>
          <p:nvPr/>
        </p:nvSpPr>
        <p:spPr>
          <a:xfrm rot="16200000">
            <a:off x="4783483" y="-91603"/>
            <a:ext cx="612389" cy="8502955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le toelichting 4"/>
          <p:cNvSpPr/>
          <p:nvPr/>
        </p:nvSpPr>
        <p:spPr>
          <a:xfrm>
            <a:off x="4700789" y="4932608"/>
            <a:ext cx="3850783" cy="1379292"/>
          </a:xfrm>
          <a:prstGeom prst="wedgeEllipseCallout">
            <a:avLst>
              <a:gd name="adj1" fmla="val -92589"/>
              <a:gd name="adj2" fmla="val 8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Ontstaan van de Hanze, geldeconomie, gilden, burgerij, stadsrecht, zwarte dood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932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marktplaats naar stad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Sommige markplaatsen / dorpen groeien uit tot steden, oude (Romeinse) steden hervinden zich: </a:t>
            </a:r>
            <a:r>
              <a:rPr lang="nl-NL" i="1" dirty="0" smtClean="0">
                <a:solidFill>
                  <a:srgbClr val="FF0000"/>
                </a:solidFill>
              </a:rPr>
              <a:t>DE TIJD VAN STEDEN EN STATEN </a:t>
            </a:r>
            <a:r>
              <a:rPr lang="nl-NL" dirty="0" smtClean="0"/>
              <a:t>is begonnen (1000-1500) (ook wel </a:t>
            </a:r>
            <a:r>
              <a:rPr lang="nl-NL" dirty="0" smtClean="0">
                <a:solidFill>
                  <a:srgbClr val="FF0000"/>
                </a:solidFill>
              </a:rPr>
              <a:t>‘late middeleeuwen’) </a:t>
            </a:r>
          </a:p>
          <a:p>
            <a:pPr lvl="1">
              <a:buFontTx/>
              <a:buChar char="-"/>
            </a:pPr>
            <a:endParaRPr lang="nl-NL" dirty="0" smtClean="0"/>
          </a:p>
          <a:p>
            <a:pPr lvl="1"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329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een minipresentatie over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Per groepje / tweetal diep je één van de volgende onderwerpen uit. </a:t>
            </a:r>
          </a:p>
          <a:p>
            <a:pPr lvl="1">
              <a:buFontTx/>
              <a:buChar char="-"/>
            </a:pPr>
            <a:r>
              <a:rPr lang="nl-NL" dirty="0" smtClean="0"/>
              <a:t>Komst van de geldeconomie in de late middeleeuwen </a:t>
            </a:r>
          </a:p>
          <a:p>
            <a:pPr lvl="1">
              <a:buFontTx/>
              <a:buChar char="-"/>
            </a:pPr>
            <a:r>
              <a:rPr lang="nl-NL" dirty="0" smtClean="0"/>
              <a:t>Hanze (handelsverbond in de late middeleeuwen)</a:t>
            </a:r>
          </a:p>
          <a:p>
            <a:pPr lvl="1">
              <a:buFontTx/>
              <a:buChar char="-"/>
            </a:pPr>
            <a:r>
              <a:rPr lang="nl-NL" dirty="0" smtClean="0"/>
              <a:t>Burgerij in de late middeleeuwen</a:t>
            </a:r>
          </a:p>
          <a:p>
            <a:pPr lvl="1">
              <a:buFontTx/>
              <a:buChar char="-"/>
            </a:pPr>
            <a:r>
              <a:rPr lang="nl-NL" dirty="0" smtClean="0"/>
              <a:t>Stadsrecht en andere privileges voor steden in de late middeleeuwen</a:t>
            </a:r>
          </a:p>
          <a:p>
            <a:pPr lvl="1">
              <a:buFontTx/>
              <a:buChar char="-"/>
            </a:pPr>
            <a:r>
              <a:rPr lang="nl-NL" dirty="0" smtClean="0"/>
              <a:t>De zwarte dood in de middeleeuwen. </a:t>
            </a:r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r>
              <a:rPr lang="nl-NL" dirty="0" smtClean="0"/>
              <a:t>ZOEK UIT: wat het is, waarom het was, waar het was, wanneer het was EN belangrijkste: wat het verband is tussen het onderwerp en de KOMST van steden in de middeleeuwen.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940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In 2014 werd in Utrecht bij werkzaamheden op het </a:t>
            </a:r>
            <a:r>
              <a:rPr lang="nl-NL" dirty="0" err="1"/>
              <a:t>Domplein</a:t>
            </a:r>
            <a:r>
              <a:rPr lang="nl-NL" dirty="0"/>
              <a:t> een schat</a:t>
            </a:r>
          </a:p>
          <a:p>
            <a:pPr marL="0" indent="0">
              <a:buNone/>
            </a:pPr>
            <a:r>
              <a:rPr lang="nl-NL" dirty="0"/>
              <a:t>gevonden. Er werden 52 gouden en 12 zilveren munten opgegraven die</a:t>
            </a:r>
          </a:p>
          <a:p>
            <a:pPr marL="0" indent="0">
              <a:buNone/>
            </a:pPr>
            <a:r>
              <a:rPr lang="nl-NL" dirty="0"/>
              <a:t>afkomstig waren uit de periode 560-700. De gouden munten waren</a:t>
            </a:r>
          </a:p>
          <a:p>
            <a:pPr marL="0" indent="0">
              <a:buNone/>
            </a:pPr>
            <a:r>
              <a:rPr lang="nl-NL" dirty="0" smtClean="0"/>
              <a:t>voornamelijk </a:t>
            </a:r>
            <a:r>
              <a:rPr lang="nl-NL" dirty="0"/>
              <a:t>in Utrecht zelf geslagen. De zilveren munten waren</a:t>
            </a:r>
          </a:p>
          <a:p>
            <a:pPr marL="0" indent="0">
              <a:buNone/>
            </a:pPr>
            <a:r>
              <a:rPr lang="nl-NL" i="1" dirty="0" err="1"/>
              <a:t>sceatta's</a:t>
            </a:r>
            <a:r>
              <a:rPr lang="nl-NL" dirty="0"/>
              <a:t>, een betaalmiddel dat in meer Noord-Europese steden werd</a:t>
            </a:r>
          </a:p>
          <a:p>
            <a:pPr marL="0" indent="0">
              <a:buNone/>
            </a:pPr>
            <a:r>
              <a:rPr lang="nl-NL" dirty="0"/>
              <a:t>gebruikt.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/>
              <a:t>vondst van deze schat nuanceert het gangbare beeld van de vroege</a:t>
            </a:r>
          </a:p>
          <a:p>
            <a:pPr marL="0" indent="0">
              <a:buNone/>
            </a:pPr>
            <a:r>
              <a:rPr lang="nl-NL" dirty="0"/>
              <a:t>middeleeuwen.</a:t>
            </a:r>
          </a:p>
          <a:p>
            <a:pPr marL="0" indent="0">
              <a:buNone/>
            </a:pPr>
            <a:r>
              <a:rPr lang="nl-NL" dirty="0" smtClean="0"/>
              <a:t>(2p) Noem </a:t>
            </a:r>
            <a:r>
              <a:rPr lang="nl-NL" dirty="0"/>
              <a:t>dit gangbare beeld van de vroege middeleeuwen en toon aan dat</a:t>
            </a:r>
          </a:p>
          <a:p>
            <a:pPr marL="0" indent="0">
              <a:buNone/>
            </a:pPr>
            <a:r>
              <a:rPr lang="nl-NL" dirty="0"/>
              <a:t>de vondst dit beeld nuanceert.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60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maximumscore 2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Kern van een juist antwoord is:</a:t>
            </a:r>
          </a:p>
          <a:p>
            <a:pPr marL="0" indent="0">
              <a:buNone/>
            </a:pPr>
            <a:r>
              <a:rPr lang="nl-NL" dirty="0"/>
              <a:t>• In West-Europa bestond vrijwel geen handel / was de geldeconomie</a:t>
            </a:r>
          </a:p>
          <a:p>
            <a:pPr marL="0" indent="0">
              <a:buNone/>
            </a:pPr>
            <a:r>
              <a:rPr lang="nl-NL" dirty="0"/>
              <a:t>verdwenen 1</a:t>
            </a:r>
          </a:p>
          <a:p>
            <a:pPr marL="0" indent="0">
              <a:buNone/>
            </a:pPr>
            <a:r>
              <a:rPr lang="nl-NL" dirty="0" smtClean="0"/>
              <a:t>• </a:t>
            </a:r>
            <a:r>
              <a:rPr lang="nl-NL" dirty="0"/>
              <a:t>Doordat er in Utrecht (gouden) munten werden geslagen was er</a:t>
            </a:r>
          </a:p>
          <a:p>
            <a:pPr marL="0" indent="0">
              <a:buNone/>
            </a:pPr>
            <a:r>
              <a:rPr lang="nl-NL" dirty="0"/>
              <a:t>blijkbaar wel sprake van handel / was de agrarisch-stedelijke cultuur in</a:t>
            </a:r>
          </a:p>
          <a:p>
            <a:pPr marL="0" indent="0">
              <a:buNone/>
            </a:pPr>
            <a:r>
              <a:rPr lang="nl-NL" dirty="0"/>
              <a:t>de vroege middeleeuwen in Utrecht nog niet geheel verdwenen / was</a:t>
            </a:r>
          </a:p>
          <a:p>
            <a:pPr marL="0" indent="0">
              <a:buNone/>
            </a:pPr>
            <a:r>
              <a:rPr lang="nl-NL" dirty="0"/>
              <a:t>de samenleving rijker dan werd aangenomen 1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376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475</Words>
  <Application>Microsoft Office PowerPoint</Application>
  <PresentationFormat>Breedbeeld</PresentationFormat>
  <Paragraphs>59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Kantoorthema</vt:lpstr>
      <vt:lpstr>Paragraaf 4.1</vt:lpstr>
      <vt:lpstr>Kenmerkend aspect</vt:lpstr>
      <vt:lpstr>Oorzaken herleven agrarisch-urbane samenleving = technische vooruitgang + meer kennis</vt:lpstr>
      <vt:lpstr>Ontstaan van marktplaatsen / handelsplaatsen</vt:lpstr>
      <vt:lpstr>Van marktplaats naar stad</vt:lpstr>
      <vt:lpstr>Maak een minipresentatie over</vt:lpstr>
      <vt:lpstr>Examenvraag</vt:lpstr>
      <vt:lpstr>Antwoord examenvraag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4.1</dc:title>
  <dc:creator>Kristel Biemans</dc:creator>
  <cp:lastModifiedBy>Kristel Biemans</cp:lastModifiedBy>
  <cp:revision>6</cp:revision>
  <dcterms:created xsi:type="dcterms:W3CDTF">2016-12-06T10:47:00Z</dcterms:created>
  <dcterms:modified xsi:type="dcterms:W3CDTF">2016-12-06T11:59:17Z</dcterms:modified>
</cp:coreProperties>
</file>